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 showSpecialPlsOnTitleSld="0" embedTrueTypeFonts="1" saveSubsetFonts="1">
  <p:sldMasterIdLst>
    <p:sldMasterId id="2147483648" r:id="rId1"/>
  </p:sldMasterIdLst>
  <p:notesMasterIdLst>
    <p:notesMasterId r:id="rId7"/>
  </p:notesMasterIdLst>
  <p:handoutMasterIdLst>
    <p:handoutMasterId r:id="rId35"/>
  </p:handoutMasterIdLst>
  <p:sldIdLst>
    <p:sldId id="256" r:id="rId3"/>
    <p:sldId id="257" r:id="rId4"/>
    <p:sldId id="261" r:id="rId5"/>
    <p:sldId id="312" r:id="rId6"/>
    <p:sldId id="270" r:id="rId8"/>
    <p:sldId id="283" r:id="rId9"/>
    <p:sldId id="269" r:id="rId10"/>
    <p:sldId id="274" r:id="rId11"/>
    <p:sldId id="273" r:id="rId12"/>
    <p:sldId id="313" r:id="rId13"/>
    <p:sldId id="262" r:id="rId14"/>
    <p:sldId id="286" r:id="rId15"/>
    <p:sldId id="305" r:id="rId16"/>
    <p:sldId id="306" r:id="rId17"/>
    <p:sldId id="288" r:id="rId18"/>
    <p:sldId id="304" r:id="rId19"/>
    <p:sldId id="275" r:id="rId20"/>
    <p:sldId id="308" r:id="rId21"/>
    <p:sldId id="309" r:id="rId22"/>
    <p:sldId id="302" r:id="rId23"/>
    <p:sldId id="310" r:id="rId24"/>
    <p:sldId id="311" r:id="rId25"/>
    <p:sldId id="303" r:id="rId26"/>
    <p:sldId id="276" r:id="rId27"/>
    <p:sldId id="293" r:id="rId28"/>
    <p:sldId id="294" r:id="rId29"/>
    <p:sldId id="295" r:id="rId30"/>
    <p:sldId id="296" r:id="rId31"/>
    <p:sldId id="297" r:id="rId32"/>
    <p:sldId id="298" r:id="rId33"/>
    <p:sldId id="263" r:id="rId34"/>
  </p:sldIdLst>
  <p:sldSz cx="18288000" cy="10287000"/>
  <p:notesSz cx="6858000" cy="9144000"/>
  <p:embeddedFontLst>
    <p:embeddedFont>
      <p:font typeface="等线" panose="02010600030101010101" charset="-122"/>
      <p:regular r:id="rId39"/>
    </p:embeddedFont>
    <p:embeddedFont>
      <p:font typeface="Cambria Math" panose="02040503050406030204" pitchFamily="18" charset="0"/>
      <p:regular r:id="rId40"/>
    </p:embeddedFont>
    <p:embeddedFont>
      <p:font typeface="Raleway Heavy"/>
      <p:regular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7" autoAdjust="0"/>
    <p:restoredTop sz="94608" autoAdjust="0"/>
  </p:normalViewPr>
  <p:slideViewPr>
    <p:cSldViewPr showGuides="1">
      <p:cViewPr varScale="1">
        <p:scale>
          <a:sx n="56" d="100"/>
          <a:sy n="56" d="100"/>
        </p:scale>
        <p:origin x="104" y="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44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7FD8D-A8A7-4B8B-BC92-0C9D2B33E7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0A5E-B055-4BF7-95CB-060C71523A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BF771-B6C3-413A-8B8F-C7FC301641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0994B-EF13-47E6-9E60-0D1B789061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/>
              <a:t>To gain a comprehensive understanding of dynamic routing protocols, particularly the distinctions between RIP and OSPF.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怎么选择？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618118-30F6-4B88-90B6-9AC3DE6F9DC9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9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7391425" y="9714706"/>
            <a:ext cx="3511501" cy="0"/>
          </a:xfrm>
          <a:prstGeom prst="line">
            <a:avLst/>
          </a:prstGeom>
          <a:ln w="9525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82983" y="2278381"/>
            <a:ext cx="16922011" cy="2251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600" spc="600" dirty="0"/>
              <a:t>Comparative Analysis of </a:t>
            </a:r>
            <a:endParaRPr lang="en-US" sz="3600" spc="600" dirty="0"/>
          </a:p>
          <a:p>
            <a:pPr algn="ctr">
              <a:lnSpc>
                <a:spcPts val="6000"/>
              </a:lnSpc>
            </a:pPr>
            <a:r>
              <a:rPr lang="en-US" sz="3600" spc="600" dirty="0"/>
              <a:t>Distance-Vector &amp; Link-State Routing Protocols</a:t>
            </a:r>
            <a:endParaRPr lang="en-US" sz="3600" spc="600" dirty="0"/>
          </a:p>
          <a:p>
            <a:pPr algn="ctr">
              <a:lnSpc>
                <a:spcPts val="6000"/>
              </a:lnSpc>
            </a:pPr>
            <a:r>
              <a:rPr lang="en-US" sz="3600" spc="600" dirty="0"/>
              <a:t>Based on RIP and OSPF</a:t>
            </a:r>
            <a:endParaRPr lang="en-US" sz="3600" spc="600" dirty="0"/>
          </a:p>
        </p:txBody>
      </p:sp>
      <p:sp>
        <p:nvSpPr>
          <p:cNvPr id="14" name="TextBox 14"/>
          <p:cNvSpPr txBox="1"/>
          <p:nvPr/>
        </p:nvSpPr>
        <p:spPr>
          <a:xfrm>
            <a:off x="4676140" y="6951859"/>
            <a:ext cx="8935701" cy="1364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spc="240" dirty="0">
                <a:solidFill>
                  <a:srgbClr val="1D1127"/>
                </a:solidFill>
              </a:rPr>
              <a:t>Group 2:</a:t>
            </a:r>
            <a:endParaRPr lang="en-US" sz="2800" spc="240" dirty="0">
              <a:solidFill>
                <a:srgbClr val="1D1127"/>
              </a:solidFill>
            </a:endParaRPr>
          </a:p>
          <a:p>
            <a:pPr algn="ctr">
              <a:lnSpc>
                <a:spcPts val="3600"/>
              </a:lnSpc>
            </a:pPr>
            <a:r>
              <a:rPr lang="zh-CN" altLang="en-US" sz="2800" spc="240" dirty="0">
                <a:solidFill>
                  <a:srgbClr val="1D1127"/>
                </a:solidFill>
              </a:rPr>
              <a:t>FU Jintao</a:t>
            </a:r>
            <a:r>
              <a:rPr lang="en-US" altLang="zh-CN" sz="2800" spc="240" dirty="0">
                <a:solidFill>
                  <a:srgbClr val="1D1127"/>
                </a:solidFill>
              </a:rPr>
              <a:t>   </a:t>
            </a:r>
            <a:r>
              <a:rPr lang="zh-CN" altLang="en-US" sz="2800" spc="240" dirty="0">
                <a:solidFill>
                  <a:srgbClr val="1D1127"/>
                </a:solidFill>
              </a:rPr>
              <a:t>GUO Xiaofan</a:t>
            </a:r>
            <a:r>
              <a:rPr lang="en-US" altLang="zh-CN" sz="2800" spc="240" dirty="0">
                <a:solidFill>
                  <a:srgbClr val="1D1127"/>
                </a:solidFill>
              </a:rPr>
              <a:t>   </a:t>
            </a:r>
            <a:r>
              <a:rPr lang="zh-CN" altLang="en-US" sz="2800" spc="240" dirty="0">
                <a:solidFill>
                  <a:srgbClr val="1D1127"/>
                </a:solidFill>
              </a:rPr>
              <a:t>LIN Yingqi</a:t>
            </a:r>
            <a:r>
              <a:rPr lang="en-US" altLang="zh-CN" sz="2800" spc="240" dirty="0">
                <a:solidFill>
                  <a:srgbClr val="1D1127"/>
                </a:solidFill>
              </a:rPr>
              <a:t>   </a:t>
            </a:r>
            <a:endParaRPr lang="en-US" altLang="zh-CN" sz="2800" spc="240" dirty="0">
              <a:solidFill>
                <a:srgbClr val="1D1127"/>
              </a:solidFill>
            </a:endParaRPr>
          </a:p>
          <a:p>
            <a:pPr algn="ctr">
              <a:lnSpc>
                <a:spcPts val="3600"/>
              </a:lnSpc>
            </a:pPr>
            <a:r>
              <a:rPr lang="zh-CN" altLang="en-US" sz="2800" spc="240" dirty="0">
                <a:solidFill>
                  <a:srgbClr val="1D1127"/>
                </a:solidFill>
              </a:rPr>
              <a:t>LIU Yang</a:t>
            </a:r>
            <a:r>
              <a:rPr lang="en-US" altLang="zh-CN" sz="2800" spc="240" dirty="0">
                <a:solidFill>
                  <a:srgbClr val="1D1127"/>
                </a:solidFill>
              </a:rPr>
              <a:t>   </a:t>
            </a:r>
            <a:r>
              <a:rPr lang="zh-CN" altLang="en-US" sz="2800" spc="240" dirty="0">
                <a:solidFill>
                  <a:srgbClr val="1D1127"/>
                </a:solidFill>
              </a:rPr>
              <a:t>YIN Chenghao</a:t>
            </a:r>
            <a:r>
              <a:rPr lang="en-US" altLang="zh-CN" sz="2800" spc="240" dirty="0">
                <a:solidFill>
                  <a:srgbClr val="1D1127"/>
                </a:solidFill>
              </a:rPr>
              <a:t>   </a:t>
            </a:r>
            <a:r>
              <a:rPr lang="zh-CN" altLang="en-US" sz="2800" spc="240" dirty="0">
                <a:solidFill>
                  <a:srgbClr val="1D1127"/>
                </a:solidFill>
              </a:rPr>
              <a:t>ZHAO Chao</a:t>
            </a:r>
            <a:endParaRPr lang="zh-CN" altLang="en-US" sz="2800" spc="240" dirty="0">
              <a:solidFill>
                <a:srgbClr val="1D1127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05747" y="9105900"/>
            <a:ext cx="247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18 / 01 / 2024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5372094" y="670609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600" dirty="0">
                <a:latin typeface="+mj-lt"/>
              </a:rPr>
              <a:t>IR.1101 - </a:t>
            </a:r>
            <a:r>
              <a:rPr lang="en-GB" altLang="zh-CN" sz="3600" dirty="0" err="1">
                <a:latin typeface="+mj-lt"/>
              </a:rPr>
              <a:t>Réseaux</a:t>
            </a:r>
            <a:r>
              <a:rPr lang="en-GB" altLang="zh-CN" sz="3600" dirty="0">
                <a:latin typeface="+mj-lt"/>
              </a:rPr>
              <a:t>/Networks</a:t>
            </a:r>
            <a:endParaRPr lang="en-GB" altLang="zh-CN" sz="3600" dirty="0">
              <a:latin typeface="+mj-lt"/>
            </a:endParaRPr>
          </a:p>
          <a:p>
            <a:pPr algn="ctr"/>
            <a:r>
              <a:rPr lang="en-US" altLang="zh-CN" sz="3600" dirty="0">
                <a:latin typeface="+mj-lt"/>
              </a:rPr>
              <a:t>Final Project</a:t>
            </a:r>
            <a:endParaRPr lang="zh-CN" altLang="en-US" sz="3600" dirty="0"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00836" y="5338381"/>
            <a:ext cx="468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</a:rPr>
              <a:t>PRESENTATION</a:t>
            </a:r>
            <a:endParaRPr lang="zh-CN" altLang="en-US" sz="40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4692" y="654117"/>
            <a:ext cx="1539861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3.Implementation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3400" y="3712339"/>
            <a:ext cx="1013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3200" dirty="0"/>
              <a:t>Use Cisco to build the following simulation scenario:</a:t>
            </a:r>
            <a:endParaRPr lang="en-US" altLang="zh-CN" sz="3200" dirty="0"/>
          </a:p>
          <a:p>
            <a:pPr>
              <a:spcBef>
                <a:spcPts val="600"/>
              </a:spcBef>
            </a:pPr>
            <a:endParaRPr lang="en-US" altLang="zh-CN" sz="3200" dirty="0"/>
          </a:p>
          <a:p>
            <a:pPr>
              <a:spcBef>
                <a:spcPts val="600"/>
              </a:spcBef>
            </a:pPr>
            <a:r>
              <a:rPr lang="en-US" altLang="zh-CN" sz="3200" dirty="0"/>
              <a:t>3.1	Small-Scale Network (Suitable for RIP)</a:t>
            </a:r>
            <a:endParaRPr lang="en-US" altLang="zh-CN" sz="3200" dirty="0"/>
          </a:p>
          <a:p>
            <a:pPr>
              <a:spcBef>
                <a:spcPts val="600"/>
              </a:spcBef>
            </a:pPr>
            <a:r>
              <a:rPr lang="en-US" altLang="zh-CN" sz="3200" dirty="0"/>
              <a:t>3.2	Large Enterprise Network (Suitable for OSPF)</a:t>
            </a:r>
            <a:endParaRPr lang="en-US" altLang="zh-CN" sz="3200" dirty="0"/>
          </a:p>
          <a:p>
            <a:pPr>
              <a:spcBef>
                <a:spcPts val="600"/>
              </a:spcBef>
            </a:pPr>
            <a:r>
              <a:rPr lang="en-US" altLang="zh-CN" sz="3200" dirty="0"/>
              <a:t>3.3	Hybrid Network (Coexistence of RIP and OSPF)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"/>
          <p:cNvSpPr txBox="1"/>
          <p:nvPr/>
        </p:nvSpPr>
        <p:spPr>
          <a:xfrm>
            <a:off x="1447800" y="654117"/>
            <a:ext cx="16078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3.1Small-Scale Network (RIP)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l="8467" t="4516" r="7150" b="5026"/>
          <a:stretch>
            <a:fillRect/>
          </a:stretch>
        </p:blipFill>
        <p:spPr>
          <a:xfrm>
            <a:off x="4466897" y="3086100"/>
            <a:ext cx="9354206" cy="67120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62200" y="2247900"/>
            <a:ext cx="53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等线" panose="02010600030101010101" charset="-122"/>
              </a:rPr>
              <a:t>Build a Small-Scale Network</a:t>
            </a:r>
            <a:endParaRPr lang="zh-CN" altLang="en-US" sz="2400" b="1" dirty="0">
              <a:ea typeface="等线" panose="02010600030101010101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0" y="2808718"/>
            <a:ext cx="8689908" cy="6982982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9906000" y="9334501"/>
            <a:ext cx="3668724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10968" y="3196176"/>
            <a:ext cx="7804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effectLst/>
                <a:ea typeface="等线" panose="02010600030101010101" charset="-122"/>
              </a:rPr>
              <a:t>Ping PC1 from PC0 failed,</a:t>
            </a:r>
            <a:endParaRPr lang="en-US" altLang="zh-CN" sz="2400" b="1" dirty="0">
              <a:effectLst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effectLst/>
                <a:ea typeface="等线" panose="02010600030101010101" charset="-122"/>
              </a:rPr>
              <a:t>Ping Router0 from PC0 succeeded.</a:t>
            </a:r>
            <a:endParaRPr lang="en-US" altLang="zh-CN" sz="2400" b="1" dirty="0">
              <a:effectLst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effectLst/>
                <a:ea typeface="等线" panose="02010600030101010101" charset="-122"/>
              </a:rPr>
              <a:t>Because </a:t>
            </a:r>
            <a:r>
              <a:rPr lang="en-US" altLang="zh-CN" sz="2400" b="1" dirty="0">
                <a:ea typeface="等线" panose="02010600030101010101" charset="-122"/>
              </a:rPr>
              <a:t>RIP is not configured yet </a:t>
            </a:r>
            <a:endParaRPr lang="en-US" altLang="zh-CN" sz="2400" b="1" dirty="0">
              <a:ea typeface="等线" panose="02010600030101010101" charset="-122"/>
            </a:endParaRPr>
          </a:p>
          <a:p>
            <a:r>
              <a:rPr lang="en-US" altLang="zh-CN" sz="2400" b="1" dirty="0">
                <a:ea typeface="等线" panose="02010600030101010101" charset="-122"/>
              </a:rPr>
              <a:t>     </a:t>
            </a:r>
            <a:r>
              <a:rPr lang="zh-CN" altLang="en-US" sz="2400" b="1" dirty="0">
                <a:ea typeface="等线" panose="02010600030101010101" charset="-122"/>
              </a:rPr>
              <a:t>→ </a:t>
            </a:r>
            <a:r>
              <a:rPr lang="en-US" altLang="zh-CN" sz="2400" b="1" dirty="0">
                <a:effectLst/>
                <a:ea typeface="等线" panose="02010600030101010101" charset="-122"/>
              </a:rPr>
              <a:t>nework0 and network1 cannot </a:t>
            </a:r>
            <a:r>
              <a:rPr lang="en-US" altLang="zh-CN" sz="2400" b="1" dirty="0">
                <a:ea typeface="等线" panose="02010600030101010101" charset="-122"/>
              </a:rPr>
              <a:t>communicate</a:t>
            </a:r>
            <a:r>
              <a:rPr lang="en-US" altLang="zh-CN" sz="2400" b="1" dirty="0">
                <a:effectLst/>
                <a:ea typeface="等线" panose="02010600030101010101" charset="-122"/>
              </a:rPr>
              <a:t>.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92" y="6057900"/>
            <a:ext cx="7028304" cy="194443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7800" y="654117"/>
            <a:ext cx="16078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3.1Small-Scale Network (RIP)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4" name="箭头: 下 3"/>
          <p:cNvSpPr/>
          <p:nvPr/>
        </p:nvSpPr>
        <p:spPr>
          <a:xfrm rot="7283440">
            <a:off x="8647588" y="7012775"/>
            <a:ext cx="396837" cy="3082679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1509" y="3718930"/>
            <a:ext cx="7173924" cy="42372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b="13265"/>
          <a:stretch>
            <a:fillRect/>
          </a:stretch>
        </p:blipFill>
        <p:spPr>
          <a:xfrm>
            <a:off x="9448800" y="3718930"/>
            <a:ext cx="7003328" cy="423725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7800" y="2324100"/>
            <a:ext cx="708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effectLst/>
                <a:ea typeface="+mj-ea"/>
              </a:rPr>
              <a:t>Configure RIP on Router1 and Route0 save it.</a:t>
            </a:r>
            <a:endParaRPr lang="zh-CN" altLang="en-US" sz="2400" b="1" dirty="0">
              <a:ea typeface="+mj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7800" y="654117"/>
            <a:ext cx="16078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3.1Small-Scale Network (RIP)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l="8371" t="2026" r="7923" b="-1"/>
          <a:stretch>
            <a:fillRect/>
          </a:stretch>
        </p:blipFill>
        <p:spPr>
          <a:xfrm>
            <a:off x="7772400" y="3184216"/>
            <a:ext cx="9220200" cy="662817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2039600" y="9258668"/>
            <a:ext cx="3363924" cy="5537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9307" y="2034033"/>
            <a:ext cx="10896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effectLst/>
                <a:ea typeface="等线" panose="02010600030101010101" charset="-122"/>
              </a:rPr>
              <a:t>Ping PC1 from PC0 failed the first time</a:t>
            </a:r>
            <a:endParaRPr lang="en-US" altLang="zh-CN" sz="2400" b="1" dirty="0"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effectLst/>
                <a:ea typeface="等线" panose="02010600030101010101" charset="-122"/>
              </a:rPr>
              <a:t>Ping succeeded the second time. </a:t>
            </a:r>
            <a:endParaRPr lang="en-US" altLang="zh-CN" sz="2400" b="1" dirty="0">
              <a:effectLst/>
              <a:ea typeface="等线" panose="02010600030101010101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effectLst/>
                <a:ea typeface="等线" panose="02010600030101010101" charset="-122"/>
              </a:rPr>
              <a:t>Because it takes time for the RIP protocol to update the routing table.</a:t>
            </a:r>
            <a:endParaRPr lang="zh-CN" altLang="en-US" sz="2400" b="1" dirty="0"/>
          </a:p>
        </p:txBody>
      </p:sp>
      <p:sp>
        <p:nvSpPr>
          <p:cNvPr id="4" name="箭头: 下 3"/>
          <p:cNvSpPr/>
          <p:nvPr/>
        </p:nvSpPr>
        <p:spPr>
          <a:xfrm rot="6520836">
            <a:off x="9249793" y="5879625"/>
            <a:ext cx="264403" cy="492892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981700"/>
            <a:ext cx="6145024" cy="198226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7800" y="654117"/>
            <a:ext cx="16078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3.1Small-Scale Network (RIP)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l="8371" t="2026" r="7923" b="-1"/>
          <a:stretch>
            <a:fillRect/>
          </a:stretch>
        </p:blipFill>
        <p:spPr>
          <a:xfrm>
            <a:off x="950778" y="3338455"/>
            <a:ext cx="6488781" cy="53601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4700"/>
          <a:stretch>
            <a:fillRect/>
          </a:stretch>
        </p:blipFill>
        <p:spPr>
          <a:xfrm>
            <a:off x="8813157" y="2822503"/>
            <a:ext cx="8832899" cy="616271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47801" y="2047725"/>
            <a:ext cx="5410200" cy="504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tx1"/>
                </a:solidFill>
              </a:rPr>
              <a:t>Check Routing Table of R1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575279" y="5421953"/>
            <a:ext cx="7239000" cy="11351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椭圆 1"/>
          <p:cNvSpPr/>
          <p:nvPr/>
        </p:nvSpPr>
        <p:spPr>
          <a:xfrm>
            <a:off x="8813157" y="6721475"/>
            <a:ext cx="6454589" cy="218254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" name="箭头: 下 2"/>
          <p:cNvSpPr/>
          <p:nvPr/>
        </p:nvSpPr>
        <p:spPr>
          <a:xfrm rot="18005027">
            <a:off x="7173544" y="4518523"/>
            <a:ext cx="396392" cy="2277269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7" name="TextBox 2"/>
          <p:cNvSpPr txBox="1"/>
          <p:nvPr/>
        </p:nvSpPr>
        <p:spPr>
          <a:xfrm>
            <a:off x="1447800" y="654117"/>
            <a:ext cx="16078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3.1Small-Scale Network (RIP)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l="8371" t="2026" r="7923" b="-1"/>
          <a:stretch>
            <a:fillRect/>
          </a:stretch>
        </p:blipFill>
        <p:spPr>
          <a:xfrm>
            <a:off x="1096168" y="2941256"/>
            <a:ext cx="7470709" cy="61712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r="12998"/>
          <a:stretch>
            <a:fillRect/>
          </a:stretch>
        </p:blipFill>
        <p:spPr>
          <a:xfrm>
            <a:off x="9571832" y="4394626"/>
            <a:ext cx="6658768" cy="168441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95400" y="2087035"/>
            <a:ext cx="5791200" cy="31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tx1"/>
                </a:solidFill>
              </a:rPr>
              <a:t>Check HOP form PC0 to PC1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2" name="箭头: 下 1"/>
          <p:cNvSpPr/>
          <p:nvPr/>
        </p:nvSpPr>
        <p:spPr>
          <a:xfrm rot="15695305">
            <a:off x="6035845" y="3498647"/>
            <a:ext cx="588632" cy="5056450"/>
          </a:xfrm>
          <a:prstGeom prst="downArrow">
            <a:avLst>
              <a:gd name="adj1" fmla="val 38380"/>
              <a:gd name="adj2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4" name="TextBox 2"/>
          <p:cNvSpPr txBox="1"/>
          <p:nvPr/>
        </p:nvSpPr>
        <p:spPr>
          <a:xfrm>
            <a:off x="1447800" y="654117"/>
            <a:ext cx="16078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3.1Small-Scale Network (RIP)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"/>
          <p:cNvSpPr txBox="1"/>
          <p:nvPr/>
        </p:nvSpPr>
        <p:spPr>
          <a:xfrm>
            <a:off x="-6752" y="560787"/>
            <a:ext cx="18211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3.2Large Enterprise Network (OSPF)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0" y="2548813"/>
            <a:ext cx="6669114" cy="58276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2921" y="1997428"/>
            <a:ext cx="851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cs typeface="Arial" panose="020B0604020202090204" pitchFamily="34" charset="0"/>
              </a:rPr>
              <a:t>Build a simplified single-area OSPF network</a:t>
            </a:r>
            <a:endParaRPr lang="zh-CN" altLang="en-US" sz="2800" b="1" dirty="0"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2909148" y="9441196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21382"/>
          <a:stretch>
            <a:fillRect/>
          </a:stretch>
        </p:blipFill>
        <p:spPr>
          <a:xfrm>
            <a:off x="627773" y="5031805"/>
            <a:ext cx="8516227" cy="1274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31573"/>
          <a:stretch>
            <a:fillRect/>
          </a:stretch>
        </p:blipFill>
        <p:spPr>
          <a:xfrm>
            <a:off x="627773" y="3344695"/>
            <a:ext cx="8516227" cy="12744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82920" y="7277100"/>
                <a:ext cx="8516227" cy="1242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𝑅𝑒𝑓𝑒𝑟𝑒𝑛𝑐𝑒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𝐵𝑎𝑛𝑑𝑤𝑖𝑑𝑡ℎ</m:t>
                          </m:r>
                        </m:num>
                        <m:den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𝐼𝑛𝑡𝑒𝑟𝑓𝑎𝑐𝑒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𝐵𝑎𝑛𝑑𝑤𝑖𝑑𝑡ℎ</m:t>
                          </m:r>
                        </m:den>
                      </m:f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20" y="7277100"/>
                <a:ext cx="8516227" cy="1242648"/>
              </a:xfrm>
              <a:prstGeom prst="rect">
                <a:avLst/>
              </a:prstGeom>
              <a:blipFill rotWithShape="1">
                <a:blip r:embed="rId4"/>
                <a:stretch>
                  <a:fillRect l="-7" r="3" b="4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>
          <a:xfrm>
            <a:off x="3962400" y="4533900"/>
            <a:ext cx="2590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419600" y="5905500"/>
            <a:ext cx="304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0" y="2095500"/>
            <a:ext cx="6669114" cy="582768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0658" y="2247900"/>
            <a:ext cx="776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Arial" panose="020B0604020202090204" pitchFamily="34" charset="0"/>
                <a:cs typeface="Arial" panose="020B0604020202090204" pitchFamily="34" charset="0"/>
              </a:rPr>
              <a:t>Configure OSPF protocol on routers</a:t>
            </a:r>
            <a:endParaRPr lang="zh-CN" altLang="en-US" sz="28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45888"/>
            <a:ext cx="11279485" cy="4095351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28600" y="654117"/>
            <a:ext cx="17983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3.2Large Enterprise Network (OSPF)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04413" y="7059458"/>
            <a:ext cx="48768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85800" y="2487235"/>
            <a:ext cx="677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Arial" panose="020B0604020202090204" pitchFamily="34" charset="0"/>
                <a:cs typeface="Arial" panose="020B0604020202090204" pitchFamily="34" charset="0"/>
              </a:rPr>
              <a:t>Stimulate the OSPF network</a:t>
            </a:r>
            <a:endParaRPr lang="zh-CN" altLang="en-US" sz="28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211" y="3695700"/>
            <a:ext cx="6629400" cy="53307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744" y="4229100"/>
            <a:ext cx="9832312" cy="4504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54117"/>
            <a:ext cx="17983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3.2Large Enterprise Network (OSPF)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4"/>
          <p:cNvSpPr txBox="1"/>
          <p:nvPr/>
        </p:nvSpPr>
        <p:spPr>
          <a:xfrm>
            <a:off x="1444692" y="1292292"/>
            <a:ext cx="15398617" cy="92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TABLE OF CONTENT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24393" y="3009900"/>
            <a:ext cx="11585824" cy="5246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1" spc="249" dirty="0">
                <a:solidFill>
                  <a:srgbClr val="1D1127"/>
                </a:solidFill>
              </a:rPr>
              <a:t>Introduction</a:t>
            </a:r>
            <a:endParaRPr lang="en-US" altLang="zh-CN" sz="3200" b="1" spc="249" dirty="0">
              <a:solidFill>
                <a:srgbClr val="1D1127"/>
              </a:solidFill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1" spc="249" dirty="0">
                <a:solidFill>
                  <a:srgbClr val="1D1127"/>
                </a:solidFill>
              </a:rPr>
              <a:t>Routing Protocol</a:t>
            </a:r>
            <a:endParaRPr lang="en-US" altLang="zh-CN" sz="3200" b="1" spc="249" dirty="0">
              <a:solidFill>
                <a:srgbClr val="1D1127"/>
              </a:solidFill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en-US" altLang="zh-CN" sz="3200" spc="249" dirty="0">
                <a:solidFill>
                  <a:srgbClr val="1D1127"/>
                </a:solidFill>
              </a:rPr>
              <a:t>Distance-Vector Routing Protocol (RIP)</a:t>
            </a:r>
            <a:endParaRPr lang="en-US" altLang="zh-CN" sz="3200" spc="249" dirty="0">
              <a:solidFill>
                <a:srgbClr val="1D1127"/>
              </a:solidFill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en-US" altLang="zh-CN" sz="3200" spc="249" dirty="0">
                <a:solidFill>
                  <a:srgbClr val="1D1127"/>
                </a:solidFill>
              </a:rPr>
              <a:t>Link-State Routing Protocol (OSPF)</a:t>
            </a:r>
            <a:endParaRPr lang="en-US" altLang="zh-CN" sz="3200" spc="249" dirty="0">
              <a:solidFill>
                <a:srgbClr val="1D1127"/>
              </a:solidFill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en-US" altLang="zh-CN" sz="3200" spc="249" dirty="0">
                <a:solidFill>
                  <a:srgbClr val="1D1127"/>
                </a:solidFill>
              </a:rPr>
              <a:t>Comparative Analysis</a:t>
            </a:r>
            <a:endParaRPr lang="en-US" altLang="zh-CN" sz="3200" spc="249" dirty="0">
              <a:solidFill>
                <a:srgbClr val="1D1127"/>
              </a:solidFill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1" spc="249" dirty="0">
                <a:solidFill>
                  <a:srgbClr val="1D1127"/>
                </a:solidFill>
              </a:rPr>
              <a:t>Implementation</a:t>
            </a:r>
            <a:endParaRPr lang="en-US" altLang="zh-CN" sz="3200" b="1" spc="249" dirty="0">
              <a:solidFill>
                <a:srgbClr val="1D1127"/>
              </a:solidFill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en-US" altLang="zh-CN" sz="3200" spc="249" dirty="0">
                <a:solidFill>
                  <a:srgbClr val="1D1127"/>
                </a:solidFill>
              </a:rPr>
              <a:t>Small-Scale Network (Suitable for RIP)</a:t>
            </a:r>
            <a:endParaRPr lang="en-US" altLang="zh-CN" sz="3200" spc="249" dirty="0">
              <a:solidFill>
                <a:srgbClr val="1D1127"/>
              </a:solidFill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en-US" altLang="zh-CN" sz="3200" spc="249" dirty="0">
                <a:solidFill>
                  <a:srgbClr val="1D1127"/>
                </a:solidFill>
              </a:rPr>
              <a:t>Large Enterprise Network (Suitable for OSPF)</a:t>
            </a:r>
            <a:endParaRPr lang="en-US" altLang="zh-CN" sz="3200" spc="249" dirty="0">
              <a:solidFill>
                <a:srgbClr val="1D1127"/>
              </a:solidFill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en-US" altLang="zh-CN" sz="3200" spc="249" dirty="0">
                <a:solidFill>
                  <a:srgbClr val="1D1127"/>
                </a:solidFill>
              </a:rPr>
              <a:t>Hybrid Network (Coexistence of RIP and OSPF)</a:t>
            </a:r>
            <a:endParaRPr lang="en-US" altLang="zh-CN" sz="3200" spc="249" dirty="0">
              <a:solidFill>
                <a:srgbClr val="1D1127"/>
              </a:solidFill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1" spc="249" dirty="0">
                <a:solidFill>
                  <a:srgbClr val="1D1127"/>
                </a:solidFill>
              </a:rPr>
              <a:t>Conclusion</a:t>
            </a:r>
            <a:endParaRPr lang="en-US" altLang="zh-CN" sz="3200" b="1" spc="249" dirty="0">
              <a:solidFill>
                <a:srgbClr val="1D1127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0" y="3543300"/>
            <a:ext cx="9372600" cy="57585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47800" y="2501016"/>
            <a:ext cx="8131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Arial" panose="020B0604020202090204" pitchFamily="34" charset="0"/>
                <a:cs typeface="Arial" panose="020B0604020202090204" pitchFamily="34" charset="0"/>
              </a:rPr>
              <a:t>Build the multi-area OSPF network</a:t>
            </a:r>
            <a:endParaRPr lang="zh-CN" altLang="en-US" sz="28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4" name="TextBox 2"/>
          <p:cNvSpPr txBox="1"/>
          <p:nvPr/>
        </p:nvSpPr>
        <p:spPr>
          <a:xfrm>
            <a:off x="0" y="654117"/>
            <a:ext cx="18211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3.2Large Enterprise Network (OSPF)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066800" y="2171700"/>
            <a:ext cx="8131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fr-FR" altLang="zh-CN" sz="3200" b="1" dirty="0">
                <a:latin typeface="Arial" panose="020B0604020202090204" pitchFamily="34" charset="0"/>
                <a:cs typeface="Arial" panose="020B0604020202090204" pitchFamily="34" charset="0"/>
              </a:rPr>
              <a:t>Configure OSPF protocol on routers</a:t>
            </a:r>
            <a:endParaRPr lang="fr-FR" altLang="zh-CN" sz="32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493724"/>
            <a:ext cx="12725400" cy="2442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150612"/>
            <a:ext cx="12573000" cy="28903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4600" y="4162995"/>
            <a:ext cx="7772400" cy="17965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2"/>
          <p:cNvSpPr txBox="1"/>
          <p:nvPr/>
        </p:nvSpPr>
        <p:spPr>
          <a:xfrm>
            <a:off x="0" y="654117"/>
            <a:ext cx="18211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3.2Large Enterprise Network (OSPF)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914400" y="24454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fr-FR" altLang="zh-CN" sz="2800" b="1" dirty="0" err="1">
                <a:latin typeface="Arial" panose="020B0604020202090204" pitchFamily="34" charset="0"/>
                <a:cs typeface="Arial" panose="020B0604020202090204" pitchFamily="34" charset="0"/>
              </a:rPr>
              <a:t>Stimulate</a:t>
            </a:r>
            <a:r>
              <a:rPr lang="fr-FR" altLang="zh-CN" sz="2800" b="1" dirty="0">
                <a:latin typeface="Arial" panose="020B0604020202090204" pitchFamily="34" charset="0"/>
                <a:cs typeface="Arial" panose="020B0604020202090204" pitchFamily="34" charset="0"/>
              </a:rPr>
              <a:t> the netork</a:t>
            </a:r>
            <a:endParaRPr lang="fr-FR" altLang="zh-CN" sz="28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3836637"/>
            <a:ext cx="6934200" cy="51425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4457700"/>
            <a:ext cx="10143533" cy="3374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654117"/>
            <a:ext cx="17907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3.2Large Enterprise Network (OSPF)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224" y="3297502"/>
            <a:ext cx="7682961" cy="50463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53600" y="3293829"/>
            <a:ext cx="67768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b="1" dirty="0">
                <a:latin typeface="Arial" panose="020B0604020202090204" pitchFamily="34" charset="0"/>
                <a:cs typeface="Arial" panose="020B0604020202090204" pitchFamily="34" charset="0"/>
              </a:rPr>
              <a:t>Advantage</a:t>
            </a:r>
            <a:endParaRPr lang="fr-FR" altLang="zh-CN" sz="3200" b="1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fr-FR" altLang="zh-CN" sz="3200" dirty="0" err="1">
                <a:latin typeface="Arial" panose="020B0604020202090204" pitchFamily="34" charset="0"/>
                <a:cs typeface="Arial" panose="020B0604020202090204" pitchFamily="34" charset="0"/>
              </a:rPr>
              <a:t>Scalability</a:t>
            </a:r>
            <a:endParaRPr lang="fr-FR" altLang="zh-CN" sz="32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fr-FR" altLang="zh-CN" sz="3200" i="0" dirty="0">
                <a:effectLst/>
                <a:latin typeface="Arial" panose="020B0604020202090204" pitchFamily="34" charset="0"/>
                <a:cs typeface="Arial" panose="020B0604020202090204" pitchFamily="34" charset="0"/>
              </a:rPr>
              <a:t>Efficient Routing</a:t>
            </a:r>
            <a:endParaRPr lang="fr-FR" altLang="zh-CN" sz="3200" i="0" dirty="0"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fr-FR" altLang="zh-CN" sz="32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fr-FR" altLang="zh-CN" sz="3200" b="1" dirty="0" err="1">
                <a:latin typeface="Arial" panose="020B0604020202090204" pitchFamily="34" charset="0"/>
                <a:cs typeface="Arial" panose="020B0604020202090204" pitchFamily="34" charset="0"/>
              </a:rPr>
              <a:t>Disadvantages</a:t>
            </a:r>
            <a:endParaRPr lang="fr-FR" altLang="zh-CN" sz="32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fr-FR" altLang="zh-CN" sz="3200" i="0" dirty="0" err="1">
                <a:effectLst/>
                <a:latin typeface="Arial" panose="020B0604020202090204" pitchFamily="34" charset="0"/>
                <a:cs typeface="Arial" panose="020B0604020202090204" pitchFamily="34" charset="0"/>
              </a:rPr>
              <a:t>Complexity</a:t>
            </a:r>
            <a:endParaRPr lang="fr-FR" altLang="zh-CN" sz="3200" i="0" dirty="0"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fr-FR" altLang="zh-CN" sz="3200" i="0" dirty="0">
                <a:effectLst/>
                <a:latin typeface="Arial" panose="020B0604020202090204" pitchFamily="34" charset="0"/>
                <a:cs typeface="Arial" panose="020B0604020202090204" pitchFamily="34" charset="0"/>
              </a:rPr>
              <a:t>Resource Intensive</a:t>
            </a:r>
            <a:endParaRPr lang="zh-CN" altLang="en-US" sz="32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654117"/>
            <a:ext cx="181356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3.2Large Enterprise Network (OSPF)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6577505" y="1779567"/>
            <a:ext cx="490749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800" spc="124" dirty="0">
                <a:solidFill>
                  <a:srgbClr val="1D1127"/>
                </a:solidFill>
              </a:rPr>
              <a:t>Redistribution</a:t>
            </a:r>
            <a:endParaRPr lang="en-US" sz="2800" spc="124" dirty="0">
              <a:solidFill>
                <a:srgbClr val="1D1127"/>
              </a:solidFill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609600" y="647700"/>
            <a:ext cx="168433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3.3Hybrid Network (RIP and 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pic>
        <p:nvPicPr>
          <p:cNvPr id="257727054" name="图片 1" descr="图示&#10;&#10;描述已自动生成"/>
          <p:cNvPicPr>
            <a:picLocks noChangeAspect="1"/>
          </p:cNvPicPr>
          <p:nvPr/>
        </p:nvPicPr>
        <p:blipFill>
          <a:blip r:embed="rId1"/>
          <a:srcRect l="1926" r="4487" b="3355"/>
          <a:stretch>
            <a:fillRect/>
          </a:stretch>
        </p:blipFill>
        <p:spPr>
          <a:xfrm>
            <a:off x="4891679" y="3167496"/>
            <a:ext cx="8504642" cy="6660330"/>
          </a:xfrm>
          <a:prstGeom prst="rect">
            <a:avLst/>
          </a:prstGeom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005682" y="2427365"/>
            <a:ext cx="100511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800" spc="124" dirty="0">
                <a:solidFill>
                  <a:srgbClr val="1D1127"/>
                </a:solidFill>
              </a:rPr>
              <a:t>Convert RIP and OSPF metrics to make them compatible</a:t>
            </a:r>
            <a:endParaRPr lang="en-US" altLang="zh-CN" sz="2800" spc="124" dirty="0">
              <a:solidFill>
                <a:srgbClr val="1D1127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38200" y="2124541"/>
            <a:ext cx="716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spc="124" dirty="0">
                <a:solidFill>
                  <a:srgbClr val="1D1127"/>
                </a:solidFill>
              </a:rPr>
              <a:t>Configure RIP for the router in Area2</a:t>
            </a:r>
            <a:endParaRPr lang="zh-CN" altLang="en-US" sz="2800" spc="124" dirty="0">
              <a:solidFill>
                <a:srgbClr val="1D1127"/>
              </a:solidFill>
            </a:endParaRPr>
          </a:p>
        </p:txBody>
      </p:sp>
      <p:pic>
        <p:nvPicPr>
          <p:cNvPr id="15" name="图片 14" descr="图形用户界面, 应用程序&#10;&#10;描述已自动生成"/>
          <p:cNvPicPr>
            <a:picLocks noChangeAspect="1"/>
          </p:cNvPicPr>
          <p:nvPr/>
        </p:nvPicPr>
        <p:blipFill rotWithShape="1">
          <a:blip r:embed="rId1"/>
          <a:srcRect r="964" b="50951"/>
          <a:stretch>
            <a:fillRect/>
          </a:stretch>
        </p:blipFill>
        <p:spPr>
          <a:xfrm>
            <a:off x="200276" y="2786236"/>
            <a:ext cx="5489844" cy="1907232"/>
          </a:xfrm>
          <a:prstGeom prst="rect">
            <a:avLst/>
          </a:prstGeom>
        </p:spPr>
      </p:pic>
      <p:pic>
        <p:nvPicPr>
          <p:cNvPr id="16" name="图片 15" descr="图形用户界面, 文本, 应用程序, 电子邮件&#10;&#10;描述已自动生成"/>
          <p:cNvPicPr>
            <a:picLocks noChangeAspect="1"/>
          </p:cNvPicPr>
          <p:nvPr/>
        </p:nvPicPr>
        <p:blipFill rotWithShape="1">
          <a:blip r:embed="rId2"/>
          <a:srcRect r="1729" b="59825"/>
          <a:stretch>
            <a:fillRect/>
          </a:stretch>
        </p:blipFill>
        <p:spPr>
          <a:xfrm>
            <a:off x="2836327" y="2808123"/>
            <a:ext cx="6054888" cy="1757053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2" y="4422089"/>
            <a:ext cx="7657946" cy="5447240"/>
          </a:xfrm>
          <a:prstGeom prst="rect">
            <a:avLst/>
          </a:prstGeom>
        </p:spPr>
      </p:pic>
      <p:pic>
        <p:nvPicPr>
          <p:cNvPr id="17" name="图片 16" descr="图形用户界面&#10;&#10;中度可信度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062" y="3704261"/>
            <a:ext cx="9291567" cy="473122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3792200" y="7910978"/>
            <a:ext cx="4088131" cy="57564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495162" y="8502950"/>
            <a:ext cx="484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</a:rPr>
              <a:t>Specify the network participating in RIP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3360" y="543076"/>
            <a:ext cx="169957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3.3Hybrid Network (RIP and 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00433" y="2033702"/>
            <a:ext cx="1181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24" dirty="0">
                <a:solidFill>
                  <a:srgbClr val="1D1127"/>
                </a:solidFill>
              </a:rPr>
              <a:t>Configure </a:t>
            </a:r>
            <a:r>
              <a:rPr lang="en-US" altLang="zh-CN" sz="3600" spc="124" dirty="0">
                <a:solidFill>
                  <a:srgbClr val="1D1127"/>
                </a:solidFill>
              </a:rPr>
              <a:t>OSPF</a:t>
            </a:r>
            <a:r>
              <a:rPr lang="zh-CN" altLang="en-US" sz="3600" spc="124" dirty="0">
                <a:solidFill>
                  <a:srgbClr val="1D1127"/>
                </a:solidFill>
              </a:rPr>
              <a:t> for the router in Area </a:t>
            </a:r>
            <a:r>
              <a:rPr lang="en-US" altLang="zh-CN" sz="3600" spc="124" dirty="0">
                <a:solidFill>
                  <a:srgbClr val="1D1127"/>
                </a:solidFill>
              </a:rPr>
              <a:t>0 and Area 1</a:t>
            </a:r>
            <a:endParaRPr lang="zh-CN" altLang="en-US" sz="3600" spc="124" dirty="0">
              <a:solidFill>
                <a:srgbClr val="1D1127"/>
              </a:solidFill>
            </a:endParaRPr>
          </a:p>
        </p:txBody>
      </p:sp>
      <p:pic>
        <p:nvPicPr>
          <p:cNvPr id="10" name="图片 9" descr="图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671" y="3012391"/>
            <a:ext cx="5025872" cy="48876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79012" y="8144303"/>
            <a:ext cx="345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等线" panose="02010600030101010101" charset="-122"/>
              </a:rPr>
              <a:t>OSPF area division</a:t>
            </a:r>
            <a:endParaRPr lang="zh-CN" altLang="en-US" sz="2400" b="1" dirty="0">
              <a:ea typeface="等线" panose="02010600030101010101" charset="-122"/>
            </a:endParaRPr>
          </a:p>
        </p:txBody>
      </p:sp>
      <p:pic>
        <p:nvPicPr>
          <p:cNvPr id="18" name="图片 17" descr="图形用户界面, 文本, 应用程序&#10;&#10;描述已自动生成"/>
          <p:cNvPicPr>
            <a:picLocks noChangeAspect="1"/>
          </p:cNvPicPr>
          <p:nvPr/>
        </p:nvPicPr>
        <p:blipFill rotWithShape="1">
          <a:blip r:embed="rId2"/>
          <a:srcRect t="74951" b="9421"/>
          <a:stretch>
            <a:fillRect/>
          </a:stretch>
        </p:blipFill>
        <p:spPr>
          <a:xfrm>
            <a:off x="6207924" y="2972692"/>
            <a:ext cx="6203509" cy="913582"/>
          </a:xfrm>
          <a:prstGeom prst="rect">
            <a:avLst/>
          </a:prstGeom>
        </p:spPr>
      </p:pic>
      <p:pic>
        <p:nvPicPr>
          <p:cNvPr id="19" name="图片 18" descr="图形用户界面, 文本, 应用程序&#10;&#10;描述已自动生成"/>
          <p:cNvPicPr>
            <a:picLocks noChangeAspect="1"/>
          </p:cNvPicPr>
          <p:nvPr/>
        </p:nvPicPr>
        <p:blipFill rotWithShape="1">
          <a:blip r:embed="rId3"/>
          <a:srcRect t="73800" b="13622"/>
          <a:stretch>
            <a:fillRect/>
          </a:stretch>
        </p:blipFill>
        <p:spPr>
          <a:xfrm>
            <a:off x="11483879" y="3012391"/>
            <a:ext cx="6773255" cy="834184"/>
          </a:xfrm>
          <a:prstGeom prst="rect">
            <a:avLst/>
          </a:prstGeom>
        </p:spPr>
      </p:pic>
      <p:pic>
        <p:nvPicPr>
          <p:cNvPr id="16" name="图片 15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424" y="4218632"/>
            <a:ext cx="6160951" cy="605148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172183" y="8039100"/>
            <a:ext cx="5601218" cy="1547543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30" name="箭头: 圆角右 29"/>
          <p:cNvSpPr/>
          <p:nvPr/>
        </p:nvSpPr>
        <p:spPr>
          <a:xfrm>
            <a:off x="7326716" y="8150666"/>
            <a:ext cx="2888024" cy="91358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2161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91000" y="9105917"/>
            <a:ext cx="5521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spc="124" dirty="0">
                <a:solidFill>
                  <a:srgbClr val="1D1127"/>
                </a:solidFill>
              </a:rPr>
              <a:t>The OSPF process numbers of adjacent routers must be the same.</a:t>
            </a:r>
            <a:endParaRPr lang="zh-CN" altLang="en-US" sz="2400" spc="124" dirty="0">
              <a:solidFill>
                <a:srgbClr val="1D1127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611912"/>
            <a:ext cx="171481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3.3Hybrid Network (RIP and 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85958" y="35433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等线" panose="02010600030101010101" charset="-122"/>
              </a:rPr>
              <a:t>R3</a:t>
            </a:r>
            <a:endParaRPr lang="zh-CN" altLang="en-US" b="1" dirty="0"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79595" y="34671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等线" panose="02010600030101010101" charset="-122"/>
              </a:rPr>
              <a:t>R1</a:t>
            </a:r>
            <a:endParaRPr lang="zh-CN" altLang="en-US" b="1" dirty="0"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990600" y="2466019"/>
            <a:ext cx="10363200" cy="393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spc="124" dirty="0">
                <a:solidFill>
                  <a:srgbClr val="1D1127"/>
                </a:solidFill>
              </a:rPr>
              <a:t>Configure OSPF redistribution into RIP</a:t>
            </a:r>
            <a:endParaRPr lang="en-US" sz="3200" spc="124" dirty="0">
              <a:solidFill>
                <a:srgbClr val="1D1127"/>
              </a:solidFill>
            </a:endParaRPr>
          </a:p>
        </p:txBody>
      </p:sp>
      <p:pic>
        <p:nvPicPr>
          <p:cNvPr id="8" name="图片 1" descr="图示&#10;&#10;描述已自动生成"/>
          <p:cNvPicPr>
            <a:picLocks noChangeAspect="1"/>
          </p:cNvPicPr>
          <p:nvPr/>
        </p:nvPicPr>
        <p:blipFill>
          <a:blip r:embed="rId1"/>
          <a:srcRect l="1926" r="4487" b="3355"/>
          <a:stretch>
            <a:fillRect/>
          </a:stretch>
        </p:blipFill>
        <p:spPr>
          <a:xfrm>
            <a:off x="4876800" y="3390900"/>
            <a:ext cx="7970451" cy="6241983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7954962" y="3573257"/>
            <a:ext cx="1705440" cy="3540647"/>
          </a:xfrm>
          <a:prstGeom prst="rect">
            <a:avLst/>
          </a:prstGeom>
          <a:noFill/>
          <a:ln w="317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/>
          <p:cNvSpPr/>
          <p:nvPr/>
        </p:nvSpPr>
        <p:spPr>
          <a:xfrm>
            <a:off x="8555531" y="7307302"/>
            <a:ext cx="504302" cy="99060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66388" y="8297902"/>
            <a:ext cx="3652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spc="124" dirty="0">
                <a:solidFill>
                  <a:srgbClr val="1D1127"/>
                </a:solidFill>
              </a:rPr>
              <a:t>B</a:t>
            </a:r>
            <a:r>
              <a:rPr lang="zh-CN" altLang="en-US" sz="4000" spc="124" dirty="0">
                <a:solidFill>
                  <a:srgbClr val="1D1127"/>
                </a:solidFill>
              </a:rPr>
              <a:t>order router</a:t>
            </a:r>
            <a:endParaRPr lang="zh-CN" altLang="en-US" sz="4000" spc="124" dirty="0">
              <a:solidFill>
                <a:srgbClr val="1D1127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16419" y="9005788"/>
            <a:ext cx="5286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124" dirty="0">
                <a:solidFill>
                  <a:srgbClr val="1D1127"/>
                </a:solidFill>
              </a:rPr>
              <a:t>Router that performs route redistribution</a:t>
            </a:r>
            <a:endParaRPr lang="zh-CN" altLang="en-US" spc="124" dirty="0">
              <a:solidFill>
                <a:srgbClr val="1D1127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1478" y="648477"/>
            <a:ext cx="173767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3.3Hybrid Network (RIP and 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406659" y="2131238"/>
            <a:ext cx="10363200" cy="393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spc="124" dirty="0">
                <a:solidFill>
                  <a:srgbClr val="1D1127"/>
                </a:solidFill>
              </a:rPr>
              <a:t>Configure OSPF redistribution into RIP</a:t>
            </a:r>
            <a:endParaRPr lang="en-US" sz="3600" spc="124" dirty="0">
              <a:solidFill>
                <a:srgbClr val="1D1127"/>
              </a:solidFill>
            </a:endParaRPr>
          </a:p>
        </p:txBody>
      </p:sp>
      <p:pic>
        <p:nvPicPr>
          <p:cNvPr id="9" name="图片 8" descr="图形用户界面, 文本, 应用程序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692" y="3127032"/>
            <a:ext cx="6378241" cy="63428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177663" y="7429500"/>
            <a:ext cx="4908937" cy="372217"/>
          </a:xfrm>
          <a:prstGeom prst="rect">
            <a:avLst/>
          </a:prstGeom>
          <a:noFill/>
          <a:ln w="317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848600" y="4634925"/>
            <a:ext cx="1043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spc="124" dirty="0">
                <a:solidFill>
                  <a:srgbClr val="1D1127"/>
                </a:solidFill>
              </a:rPr>
              <a:t>Redistribute RIP routing information in the OSPF </a:t>
            </a:r>
            <a:r>
              <a:rPr lang="zh-CN" altLang="en-US" sz="3200" spc="124" dirty="0">
                <a:solidFill>
                  <a:srgbClr val="1D1127"/>
                </a:solidFill>
              </a:rPr>
              <a:t>process</a:t>
            </a:r>
            <a:endParaRPr lang="zh-CN" altLang="en-US" sz="3200" spc="124" dirty="0">
              <a:solidFill>
                <a:srgbClr val="1D1127"/>
              </a:solidFill>
            </a:endParaRPr>
          </a:p>
        </p:txBody>
      </p:sp>
      <p:sp>
        <p:nvSpPr>
          <p:cNvPr id="21" name="箭头: 直角上 20"/>
          <p:cNvSpPr/>
          <p:nvPr/>
        </p:nvSpPr>
        <p:spPr>
          <a:xfrm>
            <a:off x="7131517" y="5893410"/>
            <a:ext cx="1402883" cy="1917090"/>
          </a:xfrm>
          <a:prstGeom prst="bentUpArrow">
            <a:avLst>
              <a:gd name="adj1" fmla="val 12346"/>
              <a:gd name="adj2" fmla="val 17911"/>
              <a:gd name="adj3" fmla="val 25000"/>
            </a:avLst>
          </a:prstGeom>
          <a:noFill/>
          <a:ln w="317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979582" y="5148417"/>
            <a:ext cx="10051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124" dirty="0">
                <a:solidFill>
                  <a:srgbClr val="1D1127"/>
                </a:solidFill>
              </a:rPr>
              <a:t>OSPF incorporates the subnet information learned by RIP into the OSPF routing table</a:t>
            </a:r>
            <a:endParaRPr lang="zh-CN" altLang="en-US" sz="2400" spc="124" dirty="0">
              <a:solidFill>
                <a:srgbClr val="1D1127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177663" y="8047883"/>
            <a:ext cx="4908937" cy="372217"/>
          </a:xfrm>
          <a:prstGeom prst="rect">
            <a:avLst/>
          </a:prstGeom>
          <a:noFill/>
          <a:ln w="317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直角上 24"/>
          <p:cNvSpPr/>
          <p:nvPr/>
        </p:nvSpPr>
        <p:spPr>
          <a:xfrm>
            <a:off x="7131516" y="7277100"/>
            <a:ext cx="2393484" cy="1108900"/>
          </a:xfrm>
          <a:prstGeom prst="bentUpArrow">
            <a:avLst>
              <a:gd name="adj1" fmla="val 12346"/>
              <a:gd name="adj2" fmla="val 16224"/>
              <a:gd name="adj3" fmla="val 25000"/>
            </a:avLst>
          </a:prstGeom>
          <a:noFill/>
          <a:ln w="317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99321" y="6525280"/>
            <a:ext cx="101750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spc="124" dirty="0">
                <a:solidFill>
                  <a:srgbClr val="1D1127"/>
                </a:solidFill>
              </a:rPr>
              <a:t>Redistribute </a:t>
            </a:r>
            <a:r>
              <a:rPr lang="en-US" altLang="zh-CN" sz="2800" spc="124" dirty="0">
                <a:solidFill>
                  <a:srgbClr val="1D1127"/>
                </a:solidFill>
              </a:rPr>
              <a:t>OSPF</a:t>
            </a:r>
            <a:r>
              <a:rPr lang="zh-CN" altLang="en-US" sz="2800" spc="124" dirty="0">
                <a:solidFill>
                  <a:srgbClr val="1D1127"/>
                </a:solidFill>
              </a:rPr>
              <a:t> routing information in the </a:t>
            </a:r>
            <a:r>
              <a:rPr lang="en-US" altLang="zh-CN" sz="2800" spc="124" dirty="0">
                <a:solidFill>
                  <a:srgbClr val="1D1127"/>
                </a:solidFill>
              </a:rPr>
              <a:t>RIP</a:t>
            </a:r>
            <a:r>
              <a:rPr lang="zh-CN" altLang="en-US" sz="2800" spc="124" dirty="0">
                <a:solidFill>
                  <a:srgbClr val="1D1127"/>
                </a:solidFill>
              </a:rPr>
              <a:t> process</a:t>
            </a:r>
            <a:endParaRPr lang="zh-CN" altLang="en-US" sz="2800" spc="124" dirty="0">
              <a:solidFill>
                <a:srgbClr val="1D112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08130" y="6985788"/>
            <a:ext cx="8298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124" dirty="0">
                <a:solidFill>
                  <a:srgbClr val="1D1127"/>
                </a:solidFill>
              </a:rPr>
              <a:t>The imported OSPF route will be set with a metric value of 10 instead of using the default RIP hop count.</a:t>
            </a:r>
            <a:endParaRPr lang="zh-CN" altLang="en-US" sz="2400" spc="124" dirty="0">
              <a:solidFill>
                <a:srgbClr val="1D1127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6659" y="605748"/>
            <a:ext cx="174529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3.3Hybrid Network (RIP and 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-152400" y="2222673"/>
            <a:ext cx="10363200" cy="393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spc="124" dirty="0">
                <a:solidFill>
                  <a:srgbClr val="1D1127"/>
                </a:solidFill>
              </a:rPr>
              <a:t>Verify network connectivity</a:t>
            </a:r>
            <a:endParaRPr lang="en-US" sz="3200" spc="124" dirty="0">
              <a:solidFill>
                <a:srgbClr val="1D1127"/>
              </a:solidFill>
            </a:endParaRPr>
          </a:p>
        </p:txBody>
      </p:sp>
      <p:pic>
        <p:nvPicPr>
          <p:cNvPr id="10" name="图片 9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33700"/>
            <a:ext cx="12580127" cy="674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495300"/>
            <a:ext cx="173767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3.3Hybrid Network (RIP and 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692" y="654117"/>
            <a:ext cx="1539861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1.Introduction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44625" y="2171700"/>
            <a:ext cx="15049500" cy="6463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sz="2800" spc="110" dirty="0">
                <a:solidFill>
                  <a:srgbClr val="1D1127"/>
                </a:solidFill>
                <a:sym typeface="+mn-ea"/>
              </a:rPr>
              <a:t>Dynamic routing protocols are essential in modern networking, allowing routers to exchange information dynamically, enabling networks to adapt seamlessly to changes.</a:t>
            </a:r>
            <a:endParaRPr lang="en-US" sz="2800" spc="110" dirty="0">
              <a:solidFill>
                <a:srgbClr val="1D1127"/>
              </a:solidFill>
              <a:sym typeface="+mn-ea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sz="2800" spc="110" dirty="0">
              <a:solidFill>
                <a:srgbClr val="1D1127"/>
              </a:solidFill>
              <a:sym typeface="+mn-ea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800" b="1" spc="110" dirty="0">
                <a:solidFill>
                  <a:srgbClr val="1D1127"/>
                </a:solidFill>
              </a:rPr>
              <a:t>Protocol Categories</a:t>
            </a:r>
            <a:endParaRPr lang="en-US" sz="2800" b="1" spc="110" dirty="0">
              <a:solidFill>
                <a:srgbClr val="1D1127"/>
              </a:solidFill>
            </a:endParaRPr>
          </a:p>
          <a:p>
            <a:pPr lvl="1"/>
            <a:r>
              <a:rPr lang="en-US" sz="2800" spc="110" dirty="0">
                <a:solidFill>
                  <a:srgbClr val="1D1127"/>
                </a:solidFill>
              </a:rPr>
              <a:t>	Distance-Vector and Link-State protocols are distinguished by their wide adoption and unique operational mechanisms.</a:t>
            </a:r>
            <a:endParaRPr lang="en-US" sz="2800" spc="110" dirty="0">
              <a:solidFill>
                <a:srgbClr val="1D1127"/>
              </a:solidFill>
            </a:endParaRPr>
          </a:p>
          <a:p>
            <a:pPr lvl="1"/>
            <a:endParaRPr lang="en-US" sz="2800" spc="110" dirty="0">
              <a:solidFill>
                <a:srgbClr val="1D112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800" b="1" spc="110" dirty="0">
                <a:solidFill>
                  <a:srgbClr val="1D1127"/>
                </a:solidFill>
              </a:rPr>
              <a:t>Focus on RIP and OSPF</a:t>
            </a:r>
            <a:endParaRPr lang="en-US" sz="2800" b="1" spc="110" dirty="0">
              <a:solidFill>
                <a:srgbClr val="1D1127"/>
              </a:solidFill>
            </a:endParaRPr>
          </a:p>
          <a:p>
            <a:pPr lvl="1"/>
            <a:r>
              <a:rPr lang="en-US" sz="2800" spc="110" dirty="0">
                <a:solidFill>
                  <a:srgbClr val="1D1127"/>
                </a:solidFill>
              </a:rPr>
              <a:t>	This presentation will concentrate on two protocols: the Routing Information Protocol (RIP) and Open Shortest Path First (OSPF).</a:t>
            </a:r>
            <a:endParaRPr lang="en-US" sz="2800" spc="110" dirty="0">
              <a:solidFill>
                <a:srgbClr val="1D1127"/>
              </a:solidFill>
            </a:endParaRPr>
          </a:p>
          <a:p>
            <a:pPr lvl="1"/>
            <a:endParaRPr lang="en-US" sz="2800" spc="110" dirty="0">
              <a:solidFill>
                <a:srgbClr val="1D112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sz="2800" b="1" spc="110" dirty="0">
                <a:solidFill>
                  <a:srgbClr val="1D1127"/>
                </a:solidFill>
              </a:rPr>
              <a:t>Monitoring and Distribution</a:t>
            </a:r>
            <a:endParaRPr lang="en-US" sz="2800" b="1" spc="110" dirty="0">
              <a:solidFill>
                <a:srgbClr val="1D1127"/>
              </a:solidFill>
            </a:endParaRPr>
          </a:p>
          <a:p>
            <a:pPr lvl="1"/>
            <a:r>
              <a:rPr lang="en-US" sz="2800" spc="110" dirty="0">
                <a:solidFill>
                  <a:srgbClr val="1D1127"/>
                </a:solidFill>
              </a:rPr>
              <a:t>	Monitoring network changes and distributing this information across routers, making the choice of a suitable routing protocol a key decision in network design and management.</a:t>
            </a:r>
            <a:endParaRPr lang="en-US" sz="2800" spc="110" dirty="0">
              <a:solidFill>
                <a:srgbClr val="1D1127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38200" y="2562828"/>
            <a:ext cx="8918508" cy="6440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3600" b="1" kern="100" dirty="0">
                <a:effectLst/>
                <a:cs typeface="Times New Roman" panose="02020603050405020304" pitchFamily="18" charset="0"/>
              </a:rPr>
              <a:t>Advantages</a:t>
            </a:r>
            <a:endParaRPr lang="zh-CN" altLang="zh-CN" sz="3600" b="1" kern="100" dirty="0"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2400" b="0" i="0" u="none" strike="noStrike" baseline="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0" u="none" strike="noStrike" baseline="0" dirty="0">
                <a:solidFill>
                  <a:srgbClr val="FF0000"/>
                </a:solidFill>
              </a:rPr>
              <a:t>Interoperability: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</a:rPr>
              <a:t>Supports legacy systems where RIP is already in place, allowing for a smoother transition to more advanced OSPF without immediate full-scale upgrades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</a:rPr>
              <a:t>. </a:t>
            </a:r>
            <a:endParaRPr lang="en-US" altLang="zh-CN" sz="2400" b="0" i="0" u="none" strike="noStrike" baseline="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0" u="none" strike="noStrike" baseline="0" dirty="0">
                <a:solidFill>
                  <a:srgbClr val="000000"/>
                </a:solidFill>
              </a:rPr>
              <a:t>Flexibility: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</a:rPr>
              <a:t>Enables phased network upgrades, transitioning individual segments to OSPF while maintaining overall network service. </a:t>
            </a:r>
            <a:endParaRPr lang="en-US" altLang="zh-CN" sz="2400" b="0" i="0" u="none" strike="noStrike" baseline="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0" u="none" strike="noStrike" baseline="0" dirty="0">
                <a:solidFill>
                  <a:srgbClr val="000000"/>
                </a:solidFill>
              </a:rPr>
              <a:t>Cost-Effectiveness: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</a:rPr>
              <a:t>May defer costs associated with upgrading hardware that does not support OSPF. </a:t>
            </a:r>
            <a:endParaRPr lang="en-GB" altLang="zh-CN" sz="2400" kern="100" dirty="0"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zh-CN" altLang="zh-CN" kern="100" dirty="0">
              <a:effectLst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48800" y="2552700"/>
            <a:ext cx="8539148" cy="775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36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zh-CN" altLang="zh-CN" sz="3600" b="1" kern="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Complexity: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Managing two protocols increases the complexity of the network,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necessitating advanced knowledge and careful configuration to prevent issues like routing loops and asynchronous routing tables. </a:t>
            </a:r>
            <a:endParaRPr lang="en-US" altLang="zh-C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Inconsistency in Metrics: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OSPF and RIP use different metrics for determining the best path, which can lead to suboptimal routing decisions when the protocols interact. </a:t>
            </a:r>
            <a:endParaRPr lang="en-US" altLang="zh-CN" sz="24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Administrative Overhead: 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Requires careful tuning of redistribution between the protocols to maintain a consistent and loop-free environment. </a:t>
            </a:r>
            <a:endParaRPr lang="en-US" altLang="zh-C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571500"/>
            <a:ext cx="169957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3.3Hybrid Network (RIP and OSPF)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444691" y="2545459"/>
            <a:ext cx="15398618" cy="145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How Choosing Between RIP and OSPF: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Depends on network size, complexity, and requirements for efficiency and scalability.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>
              <a:lnSpc>
                <a:spcPts val="35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Each protocol has its specific use case and operational objectives.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1444692" y="654117"/>
            <a:ext cx="1539861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Raleway Heavy"/>
              </a:rPr>
              <a:t>4.Conclusion</a:t>
            </a:r>
            <a:endParaRPr lang="en-US" sz="6000" spc="600" dirty="0">
              <a:solidFill>
                <a:srgbClr val="1D1127"/>
              </a:solidFill>
              <a:latin typeface="Raleway Heavy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905050" y="4279642"/>
          <a:ext cx="12477900" cy="4959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900"/>
                <a:gridCol w="4734000"/>
                <a:gridCol w="4734000"/>
              </a:tblGrid>
              <a:tr h="639940">
                <a:tc>
                  <a:txBody>
                    <a:bodyPr/>
                    <a:lstStyle/>
                    <a:p>
                      <a:pPr algn="ctr"/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RIP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OSPF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Scale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Small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Large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Complexity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Low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High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Overhead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High in bandwidth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Low in computation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Low in bandwidth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High in computation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User friendly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High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rgbClr val="000000"/>
                          </a:solidFill>
                          <a:ea typeface="+mn-ea"/>
                          <a:cs typeface="+mn-cs"/>
                        </a:rPr>
                        <a:t>Low</a:t>
                      </a:r>
                      <a:endParaRPr lang="en-US" altLang="zh-CN" sz="2400" kern="1200" dirty="0">
                        <a:solidFill>
                          <a:srgbClr val="000000"/>
                        </a:solidFill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90600" y="2101206"/>
            <a:ext cx="12268200" cy="6977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400" spc="124" dirty="0">
                <a:solidFill>
                  <a:srgbClr val="1D1127"/>
                </a:solidFill>
              </a:rPr>
              <a:t>O</a:t>
            </a:r>
            <a:r>
              <a:rPr lang="en-US" altLang="zh-CN" sz="2400" spc="124" dirty="0">
                <a:solidFill>
                  <a:srgbClr val="1D1127"/>
                </a:solidFill>
              </a:rPr>
              <a:t>perate at </a:t>
            </a:r>
            <a:r>
              <a:rPr lang="en-US" altLang="zh-CN" sz="2400" b="1" spc="124" dirty="0">
                <a:solidFill>
                  <a:srgbClr val="1D1127"/>
                </a:solidFill>
              </a:rPr>
              <a:t>3</a:t>
            </a:r>
            <a:r>
              <a:rPr lang="en-US" altLang="zh-CN" sz="2400" b="1" spc="124" baseline="30000" dirty="0">
                <a:solidFill>
                  <a:srgbClr val="1D1127"/>
                </a:solidFill>
              </a:rPr>
              <a:t>rd</a:t>
            </a:r>
            <a:r>
              <a:rPr lang="en-US" altLang="zh-CN" sz="2400" spc="124" dirty="0">
                <a:solidFill>
                  <a:srgbClr val="1D1127"/>
                </a:solidFill>
              </a:rPr>
              <a:t> of OSI model(Network Layer)</a:t>
            </a:r>
            <a:endParaRPr lang="en-US" altLang="zh-CN" sz="2400" spc="124" dirty="0">
              <a:solidFill>
                <a:srgbClr val="1D1127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400" spc="124" dirty="0">
                <a:solidFill>
                  <a:srgbClr val="1D1127"/>
                </a:solidFill>
              </a:rPr>
              <a:t>Purpose: </a:t>
            </a:r>
            <a:r>
              <a:rPr lang="en-US" sz="2400" b="1" spc="124" dirty="0">
                <a:solidFill>
                  <a:srgbClr val="1D1127"/>
                </a:solidFill>
              </a:rPr>
              <a:t>sorting</a:t>
            </a:r>
            <a:r>
              <a:rPr lang="en-US" sz="2400" spc="124" dirty="0">
                <a:solidFill>
                  <a:srgbClr val="1D1127"/>
                </a:solidFill>
              </a:rPr>
              <a:t> &amp; </a:t>
            </a:r>
            <a:r>
              <a:rPr lang="en-US" sz="2400" b="1" spc="124" dirty="0">
                <a:solidFill>
                  <a:srgbClr val="1D1127"/>
                </a:solidFill>
              </a:rPr>
              <a:t>distribution</a:t>
            </a:r>
            <a:r>
              <a:rPr lang="en-US" sz="2400" spc="124" dirty="0">
                <a:solidFill>
                  <a:srgbClr val="1D1127"/>
                </a:solidFill>
              </a:rPr>
              <a:t> of IP packets</a:t>
            </a:r>
            <a:endParaRPr lang="en-US" sz="2400" spc="124" dirty="0">
              <a:solidFill>
                <a:srgbClr val="1D1127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400" spc="124" dirty="0">
                <a:solidFill>
                  <a:srgbClr val="1D1127"/>
                </a:solidFill>
              </a:rPr>
              <a:t>Attribute and Characteristics:</a:t>
            </a:r>
            <a:endParaRPr lang="en-US" sz="2400" spc="124" dirty="0">
              <a:solidFill>
                <a:srgbClr val="1D1127"/>
              </a:solidFill>
            </a:endParaRPr>
          </a:p>
          <a:p>
            <a:pPr marL="800100" lvl="1" indent="-342900" algn="just">
              <a:lnSpc>
                <a:spcPts val="3500"/>
              </a:lnSpc>
              <a:buFont typeface="Arial" panose="020B0604020202090204" pitchFamily="34" charset="0"/>
              <a:buChar char="•"/>
            </a:pPr>
            <a:r>
              <a:rPr lang="en-US" sz="2400" spc="124" dirty="0">
                <a:solidFill>
                  <a:srgbClr val="1D1127"/>
                </a:solidFill>
              </a:rPr>
              <a:t>Best Possible Routers</a:t>
            </a:r>
            <a:endParaRPr lang="en-US" sz="2400" spc="124" dirty="0">
              <a:solidFill>
                <a:srgbClr val="1D1127"/>
              </a:solidFill>
            </a:endParaRPr>
          </a:p>
          <a:p>
            <a:pPr marL="800100" lvl="1" indent="-342900" algn="just">
              <a:lnSpc>
                <a:spcPts val="3500"/>
              </a:lnSpc>
              <a:buFont typeface="Arial" panose="020B0604020202090204" pitchFamily="34" charset="0"/>
              <a:buChar char="•"/>
            </a:pPr>
            <a:r>
              <a:rPr lang="en-US" sz="2400" spc="124" dirty="0">
                <a:solidFill>
                  <a:srgbClr val="1D1127"/>
                </a:solidFill>
              </a:rPr>
              <a:t>Faster Convergence</a:t>
            </a:r>
            <a:endParaRPr lang="en-US" sz="2400" spc="124" dirty="0">
              <a:solidFill>
                <a:srgbClr val="1D1127"/>
              </a:solidFill>
            </a:endParaRPr>
          </a:p>
          <a:p>
            <a:pPr marL="800100" lvl="1" indent="-342900" algn="just">
              <a:lnSpc>
                <a:spcPts val="3500"/>
              </a:lnSpc>
              <a:buFont typeface="Arial" panose="020B0604020202090204" pitchFamily="34" charset="0"/>
              <a:buChar char="•"/>
            </a:pPr>
            <a:r>
              <a:rPr lang="en-US" sz="2400" spc="124" dirty="0">
                <a:solidFill>
                  <a:srgbClr val="1D1127"/>
                </a:solidFill>
              </a:rPr>
              <a:t>Security Options</a:t>
            </a:r>
            <a:endParaRPr lang="en-US" sz="2400" spc="124" dirty="0">
              <a:solidFill>
                <a:srgbClr val="1D1127"/>
              </a:solidFill>
            </a:endParaRPr>
          </a:p>
          <a:p>
            <a:pPr marL="800100" lvl="1" indent="-342900" algn="just">
              <a:lnSpc>
                <a:spcPts val="3500"/>
              </a:lnSpc>
              <a:buFont typeface="Arial" panose="020B0604020202090204" pitchFamily="34" charset="0"/>
              <a:buChar char="•"/>
            </a:pPr>
            <a:r>
              <a:rPr lang="en-US" sz="2400" spc="124" dirty="0">
                <a:solidFill>
                  <a:srgbClr val="1D1127"/>
                </a:solidFill>
              </a:rPr>
              <a:t>Avoiding Loops</a:t>
            </a:r>
            <a:endParaRPr lang="en-US" sz="2400" spc="124" dirty="0">
              <a:solidFill>
                <a:srgbClr val="1D1127"/>
              </a:solidFill>
            </a:endParaRPr>
          </a:p>
          <a:p>
            <a:pPr marL="800100" lvl="1" indent="-342900" algn="just">
              <a:lnSpc>
                <a:spcPts val="3500"/>
              </a:lnSpc>
              <a:buFont typeface="Arial" panose="020B0604020202090204" pitchFamily="34" charset="0"/>
              <a:buChar char="•"/>
            </a:pPr>
            <a:endParaRPr lang="en-US" sz="2400" spc="124" dirty="0">
              <a:solidFill>
                <a:srgbClr val="1D1127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1" i="0" u="none" strike="noStrike" kern="1200" cap="none" spc="124" normalizeH="0" baseline="0" noProof="0" dirty="0">
                <a:ln>
                  <a:noFill/>
                </a:ln>
                <a:solidFill>
                  <a:srgbClr val="1D1127"/>
                </a:solidFill>
                <a:effectLst/>
                <a:uLnTx/>
                <a:uFillTx/>
                <a:latin typeface="Arial" panose="020B0604020202090204"/>
                <a:ea typeface="等线" panose="02010600030101010101" charset="-122"/>
                <a:cs typeface="+mn-cs"/>
              </a:rPr>
              <a:t>Dynamic Route</a:t>
            </a:r>
            <a:r>
              <a:rPr kumimoji="0" lang="en-US" altLang="zh-CN" sz="2400" b="0" i="0" u="none" strike="noStrike" kern="1200" cap="none" spc="124" normalizeH="0" baseline="0" noProof="0" dirty="0">
                <a:ln>
                  <a:noFill/>
                </a:ln>
                <a:solidFill>
                  <a:srgbClr val="1D1127"/>
                </a:solidFill>
                <a:effectLst/>
                <a:uLnTx/>
                <a:uFillTx/>
                <a:latin typeface="Arial" panose="020B0604020202090204"/>
                <a:ea typeface="等线" panose="02010600030101010101" charset="-122"/>
                <a:cs typeface="+mn-cs"/>
              </a:rPr>
              <a:t>: selected using routing protocol</a:t>
            </a:r>
            <a:endParaRPr kumimoji="0" lang="en-US" altLang="zh-CN" sz="2400" b="0" i="0" u="none" strike="noStrike" kern="1200" cap="none" spc="124" normalizeH="0" baseline="0" noProof="0" dirty="0">
              <a:ln>
                <a:noFill/>
              </a:ln>
              <a:solidFill>
                <a:srgbClr val="1D1127"/>
              </a:solidFill>
              <a:effectLst/>
              <a:uLnTx/>
              <a:uFillTx/>
              <a:latin typeface="Arial" panose="020B0604020202090204"/>
              <a:ea typeface="等线" panose="02010600030101010101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1" i="0" u="none" strike="noStrike" kern="1200" cap="none" spc="124" normalizeH="0" baseline="0" noProof="0" dirty="0">
                <a:ln>
                  <a:noFill/>
                </a:ln>
                <a:solidFill>
                  <a:srgbClr val="1D1127"/>
                </a:solidFill>
                <a:effectLst/>
                <a:uLnTx/>
                <a:uFillTx/>
                <a:latin typeface="Arial" panose="020B0604020202090204"/>
                <a:ea typeface="等线" panose="02010600030101010101" charset="-122"/>
                <a:cs typeface="+mn-cs"/>
              </a:rPr>
              <a:t>IGP(Interior Gateway Routing Protocols)</a:t>
            </a:r>
            <a:endParaRPr kumimoji="0" lang="en-US" altLang="zh-CN" sz="2400" b="0" i="0" u="none" strike="noStrike" kern="1200" cap="none" spc="124" normalizeH="0" baseline="0" noProof="0" dirty="0">
              <a:ln>
                <a:noFill/>
              </a:ln>
              <a:solidFill>
                <a:srgbClr val="1D1127"/>
              </a:solidFill>
              <a:effectLst/>
              <a:uLnTx/>
              <a:uFillTx/>
              <a:latin typeface="Arial" panose="020B0604020202090204"/>
              <a:ea typeface="等线" panose="02010600030101010101" charset="-122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124" normalizeH="0" baseline="0" noProof="0" dirty="0">
                <a:ln>
                  <a:noFill/>
                </a:ln>
                <a:solidFill>
                  <a:srgbClr val="1D1127"/>
                </a:solidFill>
                <a:effectLst/>
                <a:uLnTx/>
                <a:uFillTx/>
                <a:latin typeface="Arial" panose="020B0604020202090204"/>
                <a:ea typeface="等线" panose="02010600030101010101" charset="-122"/>
                <a:cs typeface="+mn-cs"/>
              </a:rPr>
              <a:t>Use for route selection within the autonomous system</a:t>
            </a:r>
            <a:endParaRPr kumimoji="0" lang="en-US" altLang="zh-CN" sz="2400" b="0" i="0" u="none" strike="noStrike" kern="1200" cap="none" spc="124" normalizeH="0" baseline="0" noProof="0" dirty="0">
              <a:ln>
                <a:noFill/>
              </a:ln>
              <a:solidFill>
                <a:srgbClr val="1D1127"/>
              </a:solidFill>
              <a:effectLst/>
              <a:uLnTx/>
              <a:uFillTx/>
              <a:latin typeface="Arial" panose="020B0604020202090204"/>
              <a:ea typeface="等线" panose="02010600030101010101" charset="-122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5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124" normalizeH="0" baseline="0" noProof="0" dirty="0">
                <a:ln>
                  <a:noFill/>
                </a:ln>
                <a:solidFill>
                  <a:srgbClr val="1D1127"/>
                </a:solidFill>
                <a:effectLst/>
                <a:uLnTx/>
                <a:uFillTx/>
                <a:latin typeface="Arial" panose="020B0604020202090204"/>
                <a:ea typeface="等线" panose="02010600030101010101" charset="-122"/>
                <a:cs typeface="+mn-cs"/>
              </a:rPr>
              <a:t>Each of routing protocol has their own metric &amp; administrative distances</a:t>
            </a:r>
            <a:endParaRPr kumimoji="0" lang="en-US" altLang="zh-CN" sz="2400" b="0" i="0" u="none" strike="noStrike" kern="1200" cap="none" spc="124" normalizeH="0" baseline="0" noProof="0" dirty="0">
              <a:ln>
                <a:noFill/>
              </a:ln>
              <a:solidFill>
                <a:srgbClr val="1D1127"/>
              </a:solidFill>
              <a:effectLst/>
              <a:uLnTx/>
              <a:uFillTx/>
              <a:latin typeface="Arial" panose="020B0604020202090204"/>
              <a:ea typeface="等线" panose="02010600030101010101" charset="-122"/>
              <a:cs typeface="+mn-cs"/>
            </a:endParaRPr>
          </a:p>
          <a:p>
            <a:pPr marL="800100" lvl="1" indent="-342900" algn="just">
              <a:lnSpc>
                <a:spcPts val="3500"/>
              </a:lnSpc>
              <a:buFont typeface="Arial" panose="020B0604020202090204" pitchFamily="34" charset="0"/>
              <a:buChar char="•"/>
            </a:pPr>
            <a:endParaRPr lang="en-US" sz="2400" spc="124" dirty="0">
              <a:solidFill>
                <a:srgbClr val="1D1127"/>
              </a:solidFill>
            </a:endParaRPr>
          </a:p>
          <a:p>
            <a:pPr marL="800100" lvl="1" indent="-342900" algn="just">
              <a:lnSpc>
                <a:spcPts val="3500"/>
              </a:lnSpc>
              <a:buFont typeface="Arial" panose="020B0604020202090204" pitchFamily="34" charset="0"/>
              <a:buChar char="•"/>
            </a:pPr>
            <a:endParaRPr lang="en-US" sz="2400" spc="124" dirty="0">
              <a:solidFill>
                <a:srgbClr val="1D1127"/>
              </a:solidFill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444692" y="654117"/>
            <a:ext cx="1539861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2.Routing Protocol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3904" y="2324100"/>
            <a:ext cx="7556926" cy="4800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35000" y="7124700"/>
            <a:ext cx="4245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Figure Source: Khan, Murad; Javaid, Nadeem. (2019, February). 		“Routing in IP-based Networks.” Thesis. pp.10.[51].</a:t>
            </a:r>
            <a:endParaRPr lang="en-US" altLang="zh-CN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2209800" y="495300"/>
            <a:ext cx="13868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2.1Distance-Vector Routing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90600" y="1478949"/>
            <a:ext cx="11513916" cy="833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GB" altLang="zh-CN" sz="2400" b="1" dirty="0"/>
              <a:t>The DV Routers</a:t>
            </a:r>
            <a:endParaRPr lang="en-GB" altLang="zh-CN" sz="2400" b="1" dirty="0"/>
          </a:p>
          <a:p>
            <a:pPr marL="914400" lvl="1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2400" dirty="0"/>
              <a:t>Not know about the complete network topology</a:t>
            </a:r>
            <a:endParaRPr lang="en-GB" altLang="zh-CN" sz="2400" dirty="0"/>
          </a:p>
          <a:p>
            <a:pPr marL="914400" lvl="1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GB" altLang="zh-CN" sz="2400" dirty="0"/>
              <a:t>Only have info passed by the neighbour devices</a:t>
            </a:r>
            <a:endParaRPr lang="en-GB" altLang="zh-CN" sz="2400" dirty="0"/>
          </a:p>
          <a:p>
            <a:pPr marL="914400" lvl="1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GB" altLang="zh-CN" sz="2400" dirty="0"/>
          </a:p>
          <a:p>
            <a:pPr marL="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The characteristics of DVR protocol </a:t>
            </a:r>
            <a:endParaRPr lang="en-US" altLang="zh-CN" sz="2400" b="1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Bellman-Ford Algorithm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Metrics: Distance and Vector (mainly based on Hop-Counts vector)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Defines Routing Table (neighbor routers direct connection)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Periodic Updates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Simple and Efficient 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400" dirty="0"/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Pros and Cons of DVR</a:t>
            </a:r>
            <a:endParaRPr lang="en-US" altLang="zh-CN" sz="2400" b="1" dirty="0"/>
          </a:p>
          <a:p>
            <a:pPr marL="8001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/>
              <a:t>Simple Algorithm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/>
              <a:t>Easy To Implement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/>
              <a:t>Occupies Less Memory &amp; Processor</a:t>
            </a:r>
            <a:endParaRPr lang="en-US" altLang="zh-CN" sz="2400" dirty="0"/>
          </a:p>
        </p:txBody>
      </p:sp>
      <p:pic>
        <p:nvPicPr>
          <p:cNvPr id="6" name="图片 5" descr="图示, 工程绘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585357"/>
            <a:ext cx="6445554" cy="5130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20000" y="8115300"/>
            <a:ext cx="51054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3" indent="-342900">
              <a:lnSpc>
                <a:spcPct val="150000"/>
              </a:lnSpc>
              <a:buFont typeface="Arial" panose="020B0604020202090204" pitchFamily="34" charset="0"/>
              <a:buChar char="x"/>
            </a:pPr>
            <a:r>
              <a:rPr lang="en-US" altLang="zh-CN" sz="2400" dirty="0"/>
              <a:t>Loops May Occur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Arial" panose="020B0604020202090204" pitchFamily="34" charset="0"/>
              <a:buChar char="x"/>
            </a:pPr>
            <a:r>
              <a:rPr lang="en-US" altLang="zh-CN" sz="2400" dirty="0"/>
              <a:t>Regularly Updated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Arial" panose="020B0604020202090204" pitchFamily="34" charset="0"/>
              <a:buChar char="x"/>
            </a:pPr>
            <a:r>
              <a:rPr lang="en-US" altLang="zh-CN" sz="2400" dirty="0"/>
              <a:t>Single Parameter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3411200" y="7726571"/>
            <a:ext cx="4310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Figure Source: Khan, Murad; Javaid, Nadeem. (2019, February). </a:t>
            </a:r>
            <a:endParaRPr lang="en-US" altLang="zh-CN" sz="1100" dirty="0"/>
          </a:p>
          <a:p>
            <a:r>
              <a:rPr lang="en-US" altLang="zh-CN" sz="1100" dirty="0"/>
              <a:t>		“Routing in IP-based Networks.” Thesis. pp.16.[51].</a:t>
            </a:r>
            <a:endParaRPr lang="en-US" altLang="zh-CN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595609"/>
            <a:ext cx="16764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2.1.1Routing Information Protocol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6180" r="9672"/>
          <a:stretch>
            <a:fillRect/>
          </a:stretch>
        </p:blipFill>
        <p:spPr>
          <a:xfrm>
            <a:off x="10058400" y="2933700"/>
            <a:ext cx="6629400" cy="441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66800" y="2857500"/>
            <a:ext cx="9067800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RIP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Suitable for small IP networks.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Use </a:t>
            </a:r>
            <a:r>
              <a:rPr lang="en-US" altLang="zh-CN" sz="2800" b="1" dirty="0"/>
              <a:t>hop-count</a:t>
            </a:r>
            <a:r>
              <a:rPr lang="en-US" altLang="zh-CN" sz="2800" dirty="0"/>
              <a:t> as metric (up to 15 hops)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Convergence time required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Low memory and processor requirements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Routing loops may occur during network failures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3215662" y="7429500"/>
            <a:ext cx="4310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Figure Source: Khan, Murad; Javaid, Nadeem. (2019, February). </a:t>
            </a:r>
            <a:endParaRPr lang="en-US" altLang="zh-CN" sz="1100" dirty="0"/>
          </a:p>
          <a:p>
            <a:r>
              <a:rPr lang="en-US" altLang="zh-CN" sz="1100" dirty="0"/>
              <a:t>		“Routing in IP-based Networks.” Thesis. pp.3.[51].</a:t>
            </a:r>
            <a:endParaRPr lang="en-US" altLang="zh-CN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3008346" y="266700"/>
            <a:ext cx="10899708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2.2Link-State Routing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pic>
        <p:nvPicPr>
          <p:cNvPr id="704507762" name="图片 2" descr="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615" y="2879580"/>
            <a:ext cx="7006785" cy="49653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609600" y="1399182"/>
            <a:ext cx="9982200" cy="888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The characteristics of LSR protocol</a:t>
            </a:r>
            <a:endParaRPr lang="en-US" altLang="zh-CN" sz="2400" b="1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SPF (Shortest Path First Algorithm) [Dijkstra’s Algorithm]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Precise Metrics(Bandwidth, Delay and other QoS parameter)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Identical Database 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Provides Hierarchical Structure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Triggered Update</a:t>
            </a:r>
            <a:endParaRPr lang="en-US" altLang="zh-CN" sz="2400" dirty="0"/>
          </a:p>
          <a:p>
            <a:pPr lvl="2" indent="-4572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/>
              <a:t>Efficient and Fast Convergence Without Any Loop</a:t>
            </a:r>
            <a:endParaRPr lang="en-US" altLang="zh-CN" sz="2400" dirty="0"/>
          </a:p>
          <a:p>
            <a:pPr marL="457200" lvl="2">
              <a:lnSpc>
                <a:spcPct val="150000"/>
              </a:lnSpc>
            </a:pPr>
            <a:endParaRPr lang="en-US" altLang="zh-CN" sz="2400" dirty="0"/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Pros and Cons of LSR</a:t>
            </a:r>
            <a:endParaRPr lang="en-US" altLang="zh-CN" sz="2400" b="1" dirty="0"/>
          </a:p>
          <a:p>
            <a:pPr marL="8001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/>
              <a:t>Respond Quickly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/>
              <a:t>Small Packet Size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Arial" panose="020B0604020202090204" pitchFamily="34" charset="0"/>
              <a:buChar char="x"/>
            </a:pPr>
            <a:r>
              <a:rPr lang="en-US" altLang="zh-CN" sz="2400" dirty="0"/>
              <a:t>Complex Algorithm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Arial" panose="020B0604020202090204" pitchFamily="34" charset="0"/>
              <a:buChar char="x"/>
            </a:pPr>
            <a:r>
              <a:rPr lang="en-US" altLang="zh-CN" sz="2400" dirty="0"/>
              <a:t>High Memory Consumption &amp; Processor Requirements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Arial" panose="020B0604020202090204" pitchFamily="34" charset="0"/>
              <a:buChar char="x"/>
            </a:pPr>
            <a:r>
              <a:rPr lang="en-US" altLang="zh-CN" sz="2400" dirty="0"/>
              <a:t>Difficult to Configure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Arial" panose="020B0604020202090204" pitchFamily="34" charset="0"/>
              <a:buChar char="x"/>
            </a:pPr>
            <a:r>
              <a:rPr lang="en-US" altLang="zh-CN" sz="2400" dirty="0"/>
              <a:t>Poor Performance on Constantly Changing Links</a:t>
            </a:r>
            <a:endParaRPr lang="en-US" altLang="zh-CN" sz="2400" dirty="0"/>
          </a:p>
          <a:p>
            <a:pPr marL="8001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3443702" y="7844935"/>
            <a:ext cx="4310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Figure Source: Khan, Murad; Javaid, Nadeem. (2019, February). </a:t>
            </a:r>
            <a:endParaRPr lang="en-US" altLang="zh-CN" sz="1100" dirty="0"/>
          </a:p>
          <a:p>
            <a:r>
              <a:rPr lang="en-US" altLang="zh-CN" sz="1100" dirty="0"/>
              <a:t>		“Routing in IP-based Networks.” Thesis. pp.14.[51].</a:t>
            </a:r>
            <a:endParaRPr lang="en-US" altLang="zh-CN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85900" y="647700"/>
            <a:ext cx="15316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2.2.1Open Shortest Path First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990600" y="2171700"/>
            <a:ext cx="14706600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OSPF:</a:t>
            </a:r>
            <a:endParaRPr lang="en-US" altLang="zh-CN" sz="28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Suitable for large networks or environments that require rapid convergence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Specifically designed for IP networks, so IP routing is calculated directly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Calculating costs mainly relies on </a:t>
            </a:r>
            <a:r>
              <a:rPr lang="en-US" altLang="zh-CN" sz="2800" b="1" dirty="0"/>
              <a:t>bandwidth</a:t>
            </a:r>
            <a:endParaRPr lang="en-US" altLang="zh-CN" sz="2800" b="1" dirty="0"/>
          </a:p>
        </p:txBody>
      </p:sp>
      <p:pic>
        <p:nvPicPr>
          <p:cNvPr id="6" name="图片 5" descr="图形用户界面, 文本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62" y="4812915"/>
            <a:ext cx="7340977" cy="38101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96200" y="8623111"/>
            <a:ext cx="4310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Figure Source: Khan, Murad; Javaid, Nadeem. (2019, February). </a:t>
            </a:r>
            <a:endParaRPr lang="en-US" altLang="zh-CN" sz="1100" dirty="0"/>
          </a:p>
          <a:p>
            <a:r>
              <a:rPr lang="en-US" altLang="zh-CN" sz="1100" dirty="0"/>
              <a:t>		“Routing in IP-based Networks.” Thesis. pp.33.[51].</a:t>
            </a:r>
            <a:endParaRPr lang="en-US" altLang="zh-CN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2779746" y="571500"/>
            <a:ext cx="129936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2.3Comparative Analysis</a:t>
            </a:r>
            <a:endParaRPr lang="en-US" sz="6000" spc="600" dirty="0">
              <a:solidFill>
                <a:srgbClr val="1D1127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4" name="图片 3" descr="图示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73" y="1638300"/>
            <a:ext cx="8471053" cy="8077200"/>
          </a:xfrm>
          <a:prstGeom prst="rect">
            <a:avLst/>
          </a:prstGeom>
        </p:spPr>
      </p:pic>
      <p:sp>
        <p:nvSpPr>
          <p:cNvPr id="2" name="箭头: 右 1"/>
          <p:cNvSpPr/>
          <p:nvPr/>
        </p:nvSpPr>
        <p:spPr>
          <a:xfrm>
            <a:off x="4114800" y="20955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/>
          <p:cNvSpPr/>
          <p:nvPr/>
        </p:nvSpPr>
        <p:spPr>
          <a:xfrm>
            <a:off x="4097956" y="40005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/>
          <p:cNvSpPr/>
          <p:nvPr/>
        </p:nvSpPr>
        <p:spPr>
          <a:xfrm>
            <a:off x="4114800" y="46863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/>
          <p:cNvSpPr/>
          <p:nvPr/>
        </p:nvSpPr>
        <p:spPr>
          <a:xfrm>
            <a:off x="4089722" y="299929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 2">
      <a:majorFont>
        <a:latin typeface="Arial Black"/>
        <a:ea typeface="等线 Light"/>
        <a:cs typeface=""/>
      </a:majorFont>
      <a:minorFont>
        <a:latin typeface="Arial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7219</Words>
  <Application>WPS Writer</Application>
  <PresentationFormat>自定义</PresentationFormat>
  <Paragraphs>364</Paragraphs>
  <Slides>31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Arial</vt:lpstr>
      <vt:lpstr>宋体</vt:lpstr>
      <vt:lpstr>Wingdings</vt:lpstr>
      <vt:lpstr>Arial</vt:lpstr>
      <vt:lpstr>等线</vt:lpstr>
      <vt:lpstr>Arial Black</vt:lpstr>
      <vt:lpstr>微软雅黑</vt:lpstr>
      <vt:lpstr>汉仪旗黑</vt:lpstr>
      <vt:lpstr>宋体</vt:lpstr>
      <vt:lpstr>Arial Unicode MS</vt:lpstr>
      <vt:lpstr>等线 Light</vt:lpstr>
      <vt:lpstr>汉仪中等线KW</vt:lpstr>
      <vt:lpstr>汉仪书宋二KW</vt:lpstr>
      <vt:lpstr>Cambria Math</vt:lpstr>
      <vt:lpstr>Times New Roman</vt:lpstr>
      <vt:lpstr>Raleway</vt:lpstr>
      <vt:lpstr>Raleway Heavy</vt:lpstr>
      <vt:lpstr>DejaVu Math TeX Gyre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Xiaofan GUO</dc:creator>
  <cp:lastModifiedBy>Bi Sainan</cp:lastModifiedBy>
  <cp:revision>269</cp:revision>
  <dcterms:created xsi:type="dcterms:W3CDTF">2024-01-18T00:04:36Z</dcterms:created>
  <dcterms:modified xsi:type="dcterms:W3CDTF">2024-01-18T00:04:36Z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60425A13FC86F11D146BA86571B00839_43</vt:lpwstr>
  </property>
  <property fmtid="{D5CDD505-2E9C-101B-9397-08002B2CF9AE}" pid="3" name="KSOProductBuildVer">
    <vt:lpwstr>1033-6.2.2.8394</vt:lpwstr>
  </property>
  <property fmtid="{D5CDD505-2E9C-101B-9397-08002B2CF9AE}" pid="4" name="ContentTypeId">
    <vt:lpwstr>0x010100EF24C12693E09A468ED2EB8BADE699E0</vt:lpwstr>
  </property>
</Properties>
</file>